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historydiscussion.net/history-of-india/historical-sources-of-the-sultanate-period/263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133600"/>
            <a:ext cx="7772400" cy="1470025"/>
          </a:xfrm>
        </p:spPr>
        <p:txBody>
          <a:bodyPr>
            <a:normAutofit fontScale="90000"/>
          </a:bodyPr>
          <a:lstStyle/>
          <a:p>
            <a:r>
              <a:rPr lang="en-US" sz="3600" dirty="0" smtClean="0"/>
              <a:t>History, Degree Part-2,Paper-3,Unit-1,</a:t>
            </a:r>
            <a:br>
              <a:rPr lang="en-US" sz="3600" dirty="0" smtClean="0"/>
            </a:br>
            <a:r>
              <a:rPr lang="en-US" sz="3600" dirty="0" smtClean="0"/>
              <a:t>Topic- </a:t>
            </a:r>
            <a:r>
              <a:rPr lang="en-US" sz="3600" dirty="0" err="1" smtClean="0"/>
              <a:t>Qutubuddin</a:t>
            </a:r>
            <a:r>
              <a:rPr lang="en-US" sz="3600" dirty="0" smtClean="0"/>
              <a:t> </a:t>
            </a:r>
            <a:r>
              <a:rPr lang="en-US" sz="3600" dirty="0" err="1" smtClean="0"/>
              <a:t>Aibak</a:t>
            </a:r>
            <a:r>
              <a:rPr lang="en-US" sz="3600" dirty="0" smtClean="0"/>
              <a:t>,</a:t>
            </a:r>
            <a:br>
              <a:rPr lang="en-US" sz="3600" dirty="0" smtClean="0"/>
            </a:br>
            <a:r>
              <a:rPr lang="en-US" sz="3600" dirty="0" smtClean="0"/>
              <a:t>Dr. Md. </a:t>
            </a:r>
            <a:r>
              <a:rPr lang="en-US" sz="3600" dirty="0" err="1" smtClean="0"/>
              <a:t>Shakil</a:t>
            </a:r>
            <a:r>
              <a:rPr lang="en-US" sz="3600" dirty="0" smtClean="0"/>
              <a:t> Akhtar,lect.03,dated:15/7/2020</a:t>
            </a:r>
            <a:endParaRPr lang="en-US" sz="3600" dirty="0"/>
          </a:p>
        </p:txBody>
      </p:sp>
      <p:sp>
        <p:nvSpPr>
          <p:cNvPr id="3" name="Subtitle 2"/>
          <p:cNvSpPr>
            <a:spLocks noGrp="1"/>
          </p:cNvSpPr>
          <p:nvPr>
            <p:ph type="subTitle" idx="1"/>
          </p:nvPr>
        </p:nvSpPr>
        <p:spPr/>
        <p:txBody>
          <a:bodyPr/>
          <a:lstStyle/>
          <a:p>
            <a:r>
              <a:rPr lang="en-US" b="1" dirty="0" err="1" smtClean="0"/>
              <a:t>Qutbuddin</a:t>
            </a:r>
            <a:r>
              <a:rPr lang="en-US" b="1" dirty="0" smtClean="0"/>
              <a:t> </a:t>
            </a:r>
            <a:r>
              <a:rPr lang="en-US" b="1" dirty="0" err="1" smtClean="0"/>
              <a:t>Aibak</a:t>
            </a:r>
            <a:r>
              <a:rPr lang="en-US" b="1" dirty="0" smtClean="0"/>
              <a:t>: Life, Career &amp; Achievements</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This may be a fact but as the struggle for supremacy was the order of the time, the question of legal sanction behind the throne of Delhi has nothing to do with that. Besides, there was another great danger for him from outside. </a:t>
            </a:r>
            <a:r>
              <a:rPr lang="en-US" dirty="0" err="1" smtClean="0"/>
              <a:t>Khwarizm</a:t>
            </a:r>
            <a:r>
              <a:rPr lang="en-US" dirty="0" smtClean="0"/>
              <a:t> Shah Ala-</a:t>
            </a:r>
            <a:r>
              <a:rPr lang="en-US" dirty="0" err="1" smtClean="0"/>
              <a:t>ud</a:t>
            </a:r>
            <a:r>
              <a:rPr lang="en-US" dirty="0" smtClean="0"/>
              <a:t>-din Muhammad, the ruler of </a:t>
            </a:r>
            <a:r>
              <a:rPr lang="en-US" dirty="0" err="1" smtClean="0"/>
              <a:t>persia</a:t>
            </a:r>
            <a:r>
              <a:rPr lang="en-US" dirty="0" smtClean="0"/>
              <a:t> had desired to capture </a:t>
            </a:r>
            <a:r>
              <a:rPr lang="en-US" dirty="0" err="1" smtClean="0"/>
              <a:t>Ghazni</a:t>
            </a:r>
            <a:r>
              <a:rPr lang="en-US" dirty="0" smtClean="0"/>
              <a:t> and Delhi.</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fontAlgn="base"/>
            <a:r>
              <a:rPr lang="en-US" b="1" dirty="0" smtClean="0"/>
              <a:t>His Achievements:</a:t>
            </a:r>
            <a:endParaRPr lang="en-US" dirty="0" smtClean="0"/>
          </a:p>
          <a:p>
            <a:pPr fontAlgn="base"/>
            <a:r>
              <a:rPr lang="en-US" dirty="0" smtClean="0"/>
              <a:t>In the face of these difficulties, </a:t>
            </a:r>
            <a:r>
              <a:rPr lang="en-US" dirty="0" err="1" smtClean="0"/>
              <a:t>Qutb</a:t>
            </a:r>
            <a:r>
              <a:rPr lang="en-US" dirty="0" smtClean="0"/>
              <a:t>-</a:t>
            </a:r>
            <a:r>
              <a:rPr lang="en-US" dirty="0" err="1" smtClean="0"/>
              <a:t>ud</a:t>
            </a:r>
            <a:r>
              <a:rPr lang="en-US" dirty="0" smtClean="0"/>
              <a:t>-din stood with determination. After all he himself was a gifted soldier and a great military leader. He decided to keep himself free from the policies of Central Asia. He had to move with caution. He first strengthened his position in Delhi and Lahore. He tried to persuade some Turkish nobles to accept his subordination. He gave his sister in marriage to </a:t>
            </a:r>
            <a:r>
              <a:rPr lang="en-US" dirty="0" err="1" smtClean="0"/>
              <a:t>Qabacha</a:t>
            </a:r>
            <a:r>
              <a:rPr lang="en-US" dirty="0" smtClean="0"/>
              <a:t> and his daughter to </a:t>
            </a:r>
            <a:r>
              <a:rPr lang="en-US" dirty="0" err="1" smtClean="0"/>
              <a:t>Iltutmish</a:t>
            </a:r>
            <a:r>
              <a:rPr lang="en-US" dirty="0" smtClean="0"/>
              <a:t> and secured their support. </a:t>
            </a:r>
            <a:r>
              <a:rPr lang="en-US" dirty="0" err="1" smtClean="0"/>
              <a:t>Yeldoz</a:t>
            </a:r>
            <a:r>
              <a:rPr lang="en-US" dirty="0" smtClean="0"/>
              <a:t> who was his father-in-law did not accept his claim over Delhi. In the meanwhile an interesting situation arose which went in </a:t>
            </a:r>
            <a:r>
              <a:rPr lang="en-US" dirty="0" err="1" smtClean="0"/>
              <a:t>favour</a:t>
            </a:r>
            <a:r>
              <a:rPr lang="en-US" dirty="0" smtClean="0"/>
              <a:t> of </a:t>
            </a:r>
            <a:r>
              <a:rPr lang="en-US" dirty="0" err="1" smtClean="0"/>
              <a:t>Qutb</a:t>
            </a:r>
            <a:r>
              <a:rPr lang="en-US" dirty="0" smtClean="0"/>
              <a:t>-</a:t>
            </a:r>
            <a:r>
              <a:rPr lang="en-US" dirty="0" err="1" smtClean="0"/>
              <a:t>ud</a:t>
            </a:r>
            <a:r>
              <a:rPr lang="en-US" dirty="0" smtClean="0"/>
              <a:t>-din.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err="1" smtClean="0"/>
              <a:t>Yeldoz</a:t>
            </a:r>
            <a:r>
              <a:rPr lang="en-US" dirty="0" smtClean="0"/>
              <a:t> who was the ruler of </a:t>
            </a:r>
            <a:r>
              <a:rPr lang="en-US" dirty="0" err="1" smtClean="0"/>
              <a:t>Ghazni</a:t>
            </a:r>
            <a:r>
              <a:rPr lang="en-US" dirty="0" smtClean="0"/>
              <a:t>, was pressurized by </a:t>
            </a:r>
            <a:r>
              <a:rPr lang="en-US" dirty="0" err="1" smtClean="0"/>
              <a:t>Khwarizm</a:t>
            </a:r>
            <a:r>
              <a:rPr lang="en-US" dirty="0" smtClean="0"/>
              <a:t> Shah to leave the throne of </a:t>
            </a:r>
            <a:r>
              <a:rPr lang="en-US" dirty="0" err="1" smtClean="0"/>
              <a:t>Ghazni</a:t>
            </a:r>
            <a:r>
              <a:rPr lang="en-US" dirty="0" smtClean="0"/>
              <a:t>. </a:t>
            </a:r>
            <a:r>
              <a:rPr lang="en-US" dirty="0" err="1" smtClean="0"/>
              <a:t>Yeldoz</a:t>
            </a:r>
            <a:r>
              <a:rPr lang="en-US" dirty="0" smtClean="0"/>
              <a:t> had no way out. He left </a:t>
            </a:r>
            <a:r>
              <a:rPr lang="en-US" dirty="0" err="1" smtClean="0"/>
              <a:t>Ghazni</a:t>
            </a:r>
            <a:r>
              <a:rPr lang="en-US" dirty="0" smtClean="0"/>
              <a:t> and proceeded towards Punjab. </a:t>
            </a:r>
            <a:r>
              <a:rPr lang="en-US" dirty="0" err="1" smtClean="0"/>
              <a:t>Qutb</a:t>
            </a:r>
            <a:r>
              <a:rPr lang="en-US" dirty="0" smtClean="0"/>
              <a:t>-</a:t>
            </a:r>
            <a:r>
              <a:rPr lang="en-US" dirty="0" err="1" smtClean="0"/>
              <a:t>ud</a:t>
            </a:r>
            <a:r>
              <a:rPr lang="en-US" dirty="0" smtClean="0"/>
              <a:t>-din faced him and forced him to return back. </a:t>
            </a:r>
            <a:r>
              <a:rPr lang="en-US" dirty="0" err="1" smtClean="0"/>
              <a:t>Qutb</a:t>
            </a:r>
            <a:r>
              <a:rPr lang="en-US" dirty="0" smtClean="0"/>
              <a:t>-</a:t>
            </a:r>
            <a:r>
              <a:rPr lang="en-US" dirty="0" err="1" smtClean="0"/>
              <a:t>ud</a:t>
            </a:r>
            <a:r>
              <a:rPr lang="en-US" dirty="0" smtClean="0"/>
              <a:t>-din even occupied </a:t>
            </a:r>
            <a:r>
              <a:rPr lang="en-US" dirty="0" err="1" smtClean="0"/>
              <a:t>Ghazni</a:t>
            </a:r>
            <a:r>
              <a:rPr lang="en-US" dirty="0" smtClean="0"/>
              <a:t> but was forced to leave it after forty days when </a:t>
            </a:r>
            <a:r>
              <a:rPr lang="en-US" dirty="0" err="1" smtClean="0"/>
              <a:t>Yeldoz</a:t>
            </a:r>
            <a:r>
              <a:rPr lang="en-US" dirty="0" smtClean="0"/>
              <a:t> reached back there. But he did not allow </a:t>
            </a:r>
            <a:r>
              <a:rPr lang="en-US" dirty="0" err="1" smtClean="0"/>
              <a:t>Yeldoz</a:t>
            </a:r>
            <a:r>
              <a:rPr lang="en-US" dirty="0" smtClean="0"/>
              <a:t> to occupy any Indian territories further.</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err="1" smtClean="0"/>
              <a:t>Qutb</a:t>
            </a:r>
            <a:r>
              <a:rPr lang="en-US" dirty="0" smtClean="0"/>
              <a:t>-</a:t>
            </a:r>
            <a:r>
              <a:rPr lang="en-US" dirty="0" err="1" smtClean="0"/>
              <a:t>ud</a:t>
            </a:r>
            <a:r>
              <a:rPr lang="en-US" dirty="0" smtClean="0"/>
              <a:t>-din had to face some internal problems as well. Ali </a:t>
            </a:r>
            <a:r>
              <a:rPr lang="en-US" dirty="0" err="1" smtClean="0"/>
              <a:t>Mardan</a:t>
            </a:r>
            <a:r>
              <a:rPr lang="en-US" dirty="0" smtClean="0"/>
              <a:t> Khan, the ruler of Bengal and Bihar was dethroned and imprisoned by some </a:t>
            </a:r>
            <a:r>
              <a:rPr lang="en-US" dirty="0" err="1" smtClean="0"/>
              <a:t>Khalji</a:t>
            </a:r>
            <a:r>
              <a:rPr lang="en-US" dirty="0" smtClean="0"/>
              <a:t> nobles and they had offered the throne to Muhammad </a:t>
            </a:r>
            <a:r>
              <a:rPr lang="en-US" dirty="0" err="1" smtClean="0"/>
              <a:t>Sheran</a:t>
            </a:r>
            <a:r>
              <a:rPr lang="en-US" dirty="0" smtClean="0"/>
              <a:t> who had promised to rule Bengal independently. However, Ali </a:t>
            </a:r>
            <a:r>
              <a:rPr lang="en-US" dirty="0" err="1" smtClean="0"/>
              <a:t>Mardan</a:t>
            </a:r>
            <a:r>
              <a:rPr lang="en-US" dirty="0" smtClean="0"/>
              <a:t> escaped from prison, reached Delhi and requested </a:t>
            </a:r>
            <a:r>
              <a:rPr lang="en-US" dirty="0" err="1" smtClean="0"/>
              <a:t>Qutb</a:t>
            </a:r>
            <a:r>
              <a:rPr lang="en-US" dirty="0" smtClean="0"/>
              <a:t>-</a:t>
            </a:r>
            <a:r>
              <a:rPr lang="en-US" dirty="0" err="1" smtClean="0"/>
              <a:t>ud</a:t>
            </a:r>
            <a:r>
              <a:rPr lang="en-US" dirty="0" smtClean="0"/>
              <a:t>-din to interfere in the affairs of Bengal.</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Qutb</a:t>
            </a:r>
            <a:r>
              <a:rPr lang="en-US" dirty="0" smtClean="0"/>
              <a:t>-</a:t>
            </a:r>
            <a:r>
              <a:rPr lang="en-US" dirty="0" err="1" smtClean="0"/>
              <a:t>ud</a:t>
            </a:r>
            <a:r>
              <a:rPr lang="en-US" dirty="0" smtClean="0"/>
              <a:t>-din accepted his prayer and deputed </a:t>
            </a:r>
            <a:r>
              <a:rPr lang="en-US" dirty="0" err="1" smtClean="0"/>
              <a:t>Qaiwaz</a:t>
            </a:r>
            <a:r>
              <a:rPr lang="en-US" dirty="0" smtClean="0"/>
              <a:t> </a:t>
            </a:r>
            <a:r>
              <a:rPr lang="en-US" dirty="0" err="1" smtClean="0"/>
              <a:t>Rumi</a:t>
            </a:r>
            <a:r>
              <a:rPr lang="en-US" dirty="0" smtClean="0"/>
              <a:t> Khan, a noble to settle the matter. </a:t>
            </a:r>
            <a:r>
              <a:rPr lang="en-US" dirty="0" err="1" smtClean="0"/>
              <a:t>Rumi</a:t>
            </a:r>
            <a:r>
              <a:rPr lang="en-US" dirty="0" smtClean="0"/>
              <a:t> Khan used both force and diplomacy to win over the </a:t>
            </a:r>
            <a:r>
              <a:rPr lang="en-US" dirty="0" err="1" smtClean="0"/>
              <a:t>Khalji</a:t>
            </a:r>
            <a:r>
              <a:rPr lang="en-US" dirty="0" smtClean="0"/>
              <a:t> nobles of Bengal. He convinced them to accept Ali </a:t>
            </a:r>
            <a:r>
              <a:rPr lang="en-US" dirty="0" err="1" smtClean="0"/>
              <a:t>Mardan</a:t>
            </a:r>
            <a:r>
              <a:rPr lang="en-US" dirty="0" smtClean="0"/>
              <a:t> as the governor of Bengal under the Suzerainty of Delhi. Thus, finally, Ali </a:t>
            </a:r>
            <a:r>
              <a:rPr lang="en-US" dirty="0" err="1" smtClean="0"/>
              <a:t>Mardan</a:t>
            </a:r>
            <a:r>
              <a:rPr lang="en-US" dirty="0" smtClean="0"/>
              <a:t> became the governor of Bengal and agreed to pay annual tribute to </a:t>
            </a:r>
            <a:r>
              <a:rPr lang="en-US" dirty="0" err="1" smtClean="0"/>
              <a:t>Qutb</a:t>
            </a:r>
            <a:r>
              <a:rPr lang="en-US" dirty="0" smtClean="0"/>
              <a:t>-</a:t>
            </a:r>
            <a:r>
              <a:rPr lang="en-US" dirty="0" err="1" smtClean="0"/>
              <a:t>ud</a:t>
            </a:r>
            <a:r>
              <a:rPr lang="en-US" dirty="0" smtClean="0"/>
              <a:t>-din.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However </a:t>
            </a:r>
            <a:r>
              <a:rPr lang="en-US" dirty="0" err="1" smtClean="0"/>
              <a:t>Qutb</a:t>
            </a:r>
            <a:r>
              <a:rPr lang="en-US" dirty="0" smtClean="0"/>
              <a:t>-</a:t>
            </a:r>
            <a:r>
              <a:rPr lang="en-US" dirty="0" err="1" smtClean="0"/>
              <a:t>ud</a:t>
            </a:r>
            <a:r>
              <a:rPr lang="en-US" dirty="0" smtClean="0"/>
              <a:t>-din could not pursue the policy of extension of his kingdom. He remained busy in defending his independent position. The affairs in the north-west and Bengal in the east were his primary concerns. That is why mostly he remained at Lahore instead of Delhi. But he could not live long. While playing polo, he fell from his horse and shortly died in 1210 A.D.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en-US" b="1" dirty="0" smtClean="0"/>
              <a:t>Estimate of </a:t>
            </a:r>
            <a:r>
              <a:rPr lang="en-US" b="1" dirty="0" err="1" smtClean="0"/>
              <a:t>Qutb</a:t>
            </a:r>
            <a:r>
              <a:rPr lang="en-US" b="1" dirty="0" smtClean="0"/>
              <a:t>-</a:t>
            </a:r>
            <a:r>
              <a:rPr lang="en-US" b="1" dirty="0" err="1" smtClean="0"/>
              <a:t>ud</a:t>
            </a:r>
            <a:r>
              <a:rPr lang="en-US" b="1" dirty="0" smtClean="0"/>
              <a:t>-din:</a:t>
            </a:r>
            <a:endParaRPr lang="en-US" dirty="0" smtClean="0"/>
          </a:p>
          <a:p>
            <a:pPr fontAlgn="base"/>
            <a:r>
              <a:rPr lang="en-US" dirty="0" err="1" smtClean="0"/>
              <a:t>Qutb</a:t>
            </a:r>
            <a:r>
              <a:rPr lang="en-US" dirty="0" smtClean="0"/>
              <a:t>-</a:t>
            </a:r>
            <a:r>
              <a:rPr lang="en-US" dirty="0" err="1" smtClean="0"/>
              <a:t>ud</a:t>
            </a:r>
            <a:r>
              <a:rPr lang="en-US" dirty="0" smtClean="0"/>
              <a:t>-din </a:t>
            </a:r>
            <a:r>
              <a:rPr lang="en-US" dirty="0" err="1" smtClean="0"/>
              <a:t>Aibak</a:t>
            </a:r>
            <a:r>
              <a:rPr lang="en-US" dirty="0" smtClean="0"/>
              <a:t> was the real founder of Turkish rule in India. He was the key man behind Muhammad’s success in India. After the death of Sultan Muhammad, he” consolidated his Indian conquests by adding some more victories to his credit. He established his supremacy over his Turkish nobles by following a policy of war and diplomacy. He succeeded in putting down </a:t>
            </a:r>
            <a:r>
              <a:rPr lang="en-US" dirty="0" err="1" smtClean="0"/>
              <a:t>Yeldoz</a:t>
            </a:r>
            <a:r>
              <a:rPr lang="en-US" dirty="0" smtClean="0"/>
              <a:t> and </a:t>
            </a:r>
            <a:r>
              <a:rPr lang="en-US" dirty="0" err="1" smtClean="0"/>
              <a:t>Qubacha</a:t>
            </a:r>
            <a:r>
              <a:rPr lang="en-US" dirty="0" smtClean="0"/>
              <a:t>, the two contenders for the throne of Delhi.</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Qutb</a:t>
            </a:r>
            <a:r>
              <a:rPr lang="en-US" dirty="0" smtClean="0"/>
              <a:t>-</a:t>
            </a:r>
            <a:r>
              <a:rPr lang="en-US" dirty="0" err="1" smtClean="0"/>
              <a:t>ud</a:t>
            </a:r>
            <a:r>
              <a:rPr lang="en-US" dirty="0" smtClean="0"/>
              <a:t>-din rose to a high position from the life of a slave. He proved to be the most capable slave among the slaves of Sultan Muhammad. He was a self-made man who rose to the status of Sultan by his own merit and services. He possessed the qualities of both head and heart. He had the good qualities of </a:t>
            </a:r>
            <a:r>
              <a:rPr lang="en-US" dirty="0" err="1" smtClean="0"/>
              <a:t>loyality</a:t>
            </a:r>
            <a:r>
              <a:rPr lang="en-US" dirty="0" smtClean="0"/>
              <a:t>, generosity, courage and sense of justice.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 was a good diplomat and possessed practical wisdom. He saved the infant Turkish kingdom by following a policy of war and diplomacy. He was also a seasoned soldier and a military leader of high ability. As an individual he was both generous and cruel. But he was not a good administrator as he ruled the country as a military </a:t>
            </a:r>
            <a:r>
              <a:rPr lang="en-US" dirty="0" err="1" smtClean="0"/>
              <a:t>jagir</a:t>
            </a:r>
            <a:r>
              <a:rPr lang="en-US" dirty="0" smtClean="0"/>
              <a:t> which lacked the elements of stability.</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He was intolerant in the matters of religion. He had destroyed some Hindu Temples and had constructed mosques out of the materials of the temples. However he had left his tasks unfinished as he died shortly in 1210 and perhaps could not provide stability to his rule. He also could not make Delhi entirely free from the coveted eyes of </a:t>
            </a:r>
            <a:r>
              <a:rPr lang="en-US" dirty="0" err="1" smtClean="0"/>
              <a:t>Yeldoz</a:t>
            </a:r>
            <a:r>
              <a:rPr lang="en-US" dirty="0" smtClean="0"/>
              <a:t> and other Turkish nobles. These tasks were completed by </a:t>
            </a:r>
            <a:r>
              <a:rPr lang="en-US" dirty="0" err="1" smtClean="0"/>
              <a:t>Iltutmish</a:t>
            </a:r>
            <a:r>
              <a:rPr lang="en-US" dirty="0" smtClean="0"/>
              <a:t>, his son-in-law and successor. But he had paved the way for the independence of Delhi and had claimed to be the founder of Turkish rule in India.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Life</a:t>
            </a:r>
            <a:endParaRPr lang="en-US" dirty="0"/>
          </a:p>
        </p:txBody>
      </p:sp>
      <p:sp>
        <p:nvSpPr>
          <p:cNvPr id="3" name="Content Placeholder 2"/>
          <p:cNvSpPr>
            <a:spLocks noGrp="1"/>
          </p:cNvSpPr>
          <p:nvPr>
            <p:ph idx="1"/>
          </p:nvPr>
        </p:nvSpPr>
        <p:spPr/>
        <p:txBody>
          <a:bodyPr>
            <a:normAutofit fontScale="85000" lnSpcReduction="10000"/>
          </a:bodyPr>
          <a:lstStyle/>
          <a:p>
            <a:pPr fontAlgn="base"/>
            <a:r>
              <a:rPr lang="en-US" dirty="0" smtClean="0"/>
              <a:t>Muhammad </a:t>
            </a:r>
            <a:r>
              <a:rPr lang="en-US" dirty="0" err="1" smtClean="0"/>
              <a:t>Ghori</a:t>
            </a:r>
            <a:r>
              <a:rPr lang="en-US" dirty="0" smtClean="0"/>
              <a:t> had no son and, therefore, he had distributed his vast empire among his nephew and faithful lieutenants </a:t>
            </a:r>
            <a:r>
              <a:rPr lang="en-US" dirty="0" err="1" smtClean="0"/>
              <a:t>Qutbuddin</a:t>
            </a:r>
            <a:r>
              <a:rPr lang="en-US" dirty="0" smtClean="0"/>
              <a:t>- </a:t>
            </a:r>
            <a:r>
              <a:rPr lang="en-US" dirty="0" err="1" smtClean="0"/>
              <a:t>Aibak</a:t>
            </a:r>
            <a:r>
              <a:rPr lang="en-US" dirty="0" smtClean="0"/>
              <a:t> as he was his most trusted lieutenant got his Indian possessions by his own choice.</a:t>
            </a:r>
          </a:p>
          <a:p>
            <a:pPr fontAlgn="base"/>
            <a:r>
              <a:rPr lang="en-US" dirty="0" smtClean="0"/>
              <a:t>Muhammad’s nephew </a:t>
            </a:r>
            <a:r>
              <a:rPr lang="en-US" dirty="0" err="1" smtClean="0"/>
              <a:t>Ghiyas</a:t>
            </a:r>
            <a:r>
              <a:rPr lang="en-US" dirty="0" smtClean="0"/>
              <a:t>-</a:t>
            </a:r>
            <a:r>
              <a:rPr lang="en-US" dirty="0" err="1" smtClean="0"/>
              <a:t>ud</a:t>
            </a:r>
            <a:r>
              <a:rPr lang="en-US" dirty="0" smtClean="0"/>
              <a:t>-din succeed him at </a:t>
            </a:r>
            <a:r>
              <a:rPr lang="en-US" dirty="0" err="1" smtClean="0"/>
              <a:t>Ghur</a:t>
            </a:r>
            <a:r>
              <a:rPr lang="en-US" dirty="0" smtClean="0"/>
              <a:t> and his other two lieutenants such as </a:t>
            </a:r>
            <a:r>
              <a:rPr lang="en-US" dirty="0" err="1" smtClean="0"/>
              <a:t>Taj</a:t>
            </a:r>
            <a:r>
              <a:rPr lang="en-US" dirty="0" smtClean="0"/>
              <a:t>-</a:t>
            </a:r>
            <a:r>
              <a:rPr lang="en-US" dirty="0" err="1" smtClean="0"/>
              <a:t>ud</a:t>
            </a:r>
            <a:r>
              <a:rPr lang="en-US" dirty="0" smtClean="0"/>
              <a:t>-din </a:t>
            </a:r>
            <a:r>
              <a:rPr lang="en-US" dirty="0" err="1" smtClean="0"/>
              <a:t>Yeldoz</a:t>
            </a:r>
            <a:r>
              <a:rPr lang="en-US" dirty="0" smtClean="0"/>
              <a:t> and </a:t>
            </a:r>
            <a:r>
              <a:rPr lang="en-US" dirty="0" err="1" smtClean="0"/>
              <a:t>Nasir</a:t>
            </a:r>
            <a:r>
              <a:rPr lang="en-US" dirty="0" smtClean="0"/>
              <a:t>-</a:t>
            </a:r>
            <a:r>
              <a:rPr lang="en-US" dirty="0" err="1" smtClean="0"/>
              <a:t>ud</a:t>
            </a:r>
            <a:r>
              <a:rPr lang="en-US" dirty="0" smtClean="0"/>
              <a:t>-din </a:t>
            </a:r>
            <a:r>
              <a:rPr lang="en-US" dirty="0" err="1" smtClean="0"/>
              <a:t>Qabacha</a:t>
            </a:r>
            <a:r>
              <a:rPr lang="en-US" dirty="0" smtClean="0"/>
              <a:t> got the area from Afghanistan to upper </a:t>
            </a:r>
            <a:r>
              <a:rPr lang="en-US" dirty="0" err="1" smtClean="0"/>
              <a:t>Sindh</a:t>
            </a:r>
            <a:r>
              <a:rPr lang="en-US" dirty="0" smtClean="0"/>
              <a:t> and </a:t>
            </a:r>
            <a:r>
              <a:rPr lang="en-US" dirty="0" err="1" smtClean="0"/>
              <a:t>Uch</a:t>
            </a:r>
            <a:r>
              <a:rPr lang="en-US" dirty="0" smtClean="0"/>
              <a:t> and Multan respectively. After his death all of them became independent in their respective territories.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hlinkClick r:id="rId2"/>
              </a:rPr>
              <a:t>https://www.historydiscussion.net/history-of-india/historical-sources-of-the-sultanate-period/2632</a:t>
            </a:r>
            <a:r>
              <a:rPr lang="en-US" dirty="0" smtClean="0"/>
              <a:t>.</a:t>
            </a:r>
          </a:p>
          <a:p>
            <a:r>
              <a:rPr lang="en-US" dirty="0" err="1" smtClean="0"/>
              <a:t>Chaudhuri,K.C</a:t>
            </a:r>
            <a:r>
              <a:rPr lang="en-US" dirty="0" smtClean="0"/>
              <a:t>., </a:t>
            </a:r>
            <a:r>
              <a:rPr lang="en-US" dirty="0" err="1" smtClean="0"/>
              <a:t>Hitory</a:t>
            </a:r>
            <a:r>
              <a:rPr lang="en-US" dirty="0" smtClean="0"/>
              <a:t> of medieval </a:t>
            </a:r>
            <a:r>
              <a:rPr lang="en-US" dirty="0" err="1" smtClean="0"/>
              <a:t>India,NCBA</a:t>
            </a:r>
            <a:r>
              <a:rPr lang="en-US" dirty="0" smtClean="0"/>
              <a:t>, London,2013.</a:t>
            </a:r>
          </a:p>
          <a:p>
            <a:r>
              <a:rPr lang="en-US" dirty="0" err="1" smtClean="0"/>
              <a:t>Chnadra,Satish</a:t>
            </a:r>
            <a:r>
              <a:rPr lang="en-US" dirty="0" smtClean="0"/>
              <a:t>:  Medieval </a:t>
            </a:r>
            <a:r>
              <a:rPr lang="en-US" dirty="0" err="1" smtClean="0"/>
              <a:t>India:Sultanat</a:t>
            </a:r>
            <a:r>
              <a:rPr lang="en-US" dirty="0" smtClean="0"/>
              <a:t> period, Vol. </a:t>
            </a:r>
            <a:r>
              <a:rPr lang="en-US" dirty="0" err="1" smtClean="0"/>
              <a:t>I,Orient</a:t>
            </a:r>
            <a:r>
              <a:rPr lang="en-US" dirty="0" smtClean="0"/>
              <a:t> Black Swan, 2007.</a:t>
            </a:r>
            <a:endParaRPr lang="en-US" smtClean="0"/>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err="1" smtClean="0"/>
              <a:t>Qutb</a:t>
            </a:r>
            <a:r>
              <a:rPr lang="en-US" dirty="0" smtClean="0"/>
              <a:t>-</a:t>
            </a:r>
            <a:r>
              <a:rPr lang="en-US" dirty="0" err="1" smtClean="0"/>
              <a:t>ud</a:t>
            </a:r>
            <a:r>
              <a:rPr lang="en-US" dirty="0" smtClean="0"/>
              <a:t>-din </a:t>
            </a:r>
            <a:r>
              <a:rPr lang="en-US" dirty="0" err="1" smtClean="0"/>
              <a:t>Aibak</a:t>
            </a:r>
            <a:r>
              <a:rPr lang="en-US" dirty="0" smtClean="0"/>
              <a:t>, who was the governor of </a:t>
            </a:r>
            <a:r>
              <a:rPr lang="en-US" dirty="0" err="1" smtClean="0"/>
              <a:t>Ghori’s</a:t>
            </a:r>
            <a:r>
              <a:rPr lang="en-US" dirty="0" smtClean="0"/>
              <a:t> Indian possessions became independent after his death and began his rule in 1206 A.D. in the title of Delhi Sultan. He has been regarded as the real founder of Turkish rule in India. Of course, Muhammad of </a:t>
            </a:r>
            <a:r>
              <a:rPr lang="en-US" dirty="0" err="1" smtClean="0"/>
              <a:t>Ghur</a:t>
            </a:r>
            <a:r>
              <a:rPr lang="en-US" dirty="0" smtClean="0"/>
              <a:t> had included the territories of India in his empire but his seat of power was not in India. He was the Sultan of </a:t>
            </a:r>
            <a:r>
              <a:rPr lang="en-US" dirty="0" err="1" smtClean="0"/>
              <a:t>Ghur</a:t>
            </a:r>
            <a:r>
              <a:rPr lang="en-US" dirty="0" smtClean="0"/>
              <a:t> and after his death, </a:t>
            </a:r>
            <a:r>
              <a:rPr lang="en-US" dirty="0" err="1" smtClean="0"/>
              <a:t>Qutb</a:t>
            </a:r>
            <a:r>
              <a:rPr lang="en-US" dirty="0" smtClean="0"/>
              <a:t>-</a:t>
            </a:r>
            <a:r>
              <a:rPr lang="en-US" dirty="0" err="1" smtClean="0"/>
              <a:t>ud</a:t>
            </a:r>
            <a:r>
              <a:rPr lang="en-US" dirty="0" smtClean="0"/>
              <a:t>-din had cut off his connections with </a:t>
            </a:r>
            <a:r>
              <a:rPr lang="en-US" dirty="0" err="1" smtClean="0"/>
              <a:t>Ghazni</a:t>
            </a:r>
            <a:r>
              <a:rPr lang="en-US" dirty="0" smtClean="0"/>
              <a:t> and </a:t>
            </a:r>
            <a:r>
              <a:rPr lang="en-US" dirty="0" err="1" smtClean="0"/>
              <a:t>Ghur</a:t>
            </a:r>
            <a:r>
              <a:rPr lang="en-US" dirty="0" smtClean="0"/>
              <a:t>. He was fully independent by the time he become the Sultan of Delhi. He, therefore, is rightly regarded as the first Turkish Sultan of Delhi.</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en-US" b="1" dirty="0" smtClean="0"/>
              <a:t>Career of </a:t>
            </a:r>
            <a:r>
              <a:rPr lang="en-US" b="1" dirty="0" err="1" smtClean="0"/>
              <a:t>Qutb</a:t>
            </a:r>
            <a:r>
              <a:rPr lang="en-US" b="1" dirty="0" smtClean="0"/>
              <a:t>-</a:t>
            </a:r>
            <a:r>
              <a:rPr lang="en-US" b="1" dirty="0" err="1" smtClean="0"/>
              <a:t>ud</a:t>
            </a:r>
            <a:r>
              <a:rPr lang="en-US" b="1" dirty="0" smtClean="0"/>
              <a:t>-din:</a:t>
            </a:r>
            <a:endParaRPr lang="en-US" dirty="0" smtClean="0"/>
          </a:p>
          <a:p>
            <a:pPr fontAlgn="base"/>
            <a:r>
              <a:rPr lang="en-US" dirty="0" err="1" smtClean="0"/>
              <a:t>Qutb</a:t>
            </a:r>
            <a:r>
              <a:rPr lang="en-US" dirty="0" smtClean="0"/>
              <a:t>-</a:t>
            </a:r>
            <a:r>
              <a:rPr lang="en-US" dirty="0" err="1" smtClean="0"/>
              <a:t>ud</a:t>
            </a:r>
            <a:r>
              <a:rPr lang="en-US" dirty="0" smtClean="0"/>
              <a:t>-din </a:t>
            </a:r>
            <a:r>
              <a:rPr lang="en-US" dirty="0" err="1" smtClean="0"/>
              <a:t>Aibak</a:t>
            </a:r>
            <a:r>
              <a:rPr lang="en-US" dirty="0" smtClean="0"/>
              <a:t> was born of Turkish parents in Turkistan. He was sold as a slave in his childhood and after passing through few hands was purchased by Sultan Muhammad of </a:t>
            </a:r>
            <a:r>
              <a:rPr lang="en-US" dirty="0" err="1" smtClean="0"/>
              <a:t>Ghur</a:t>
            </a:r>
            <a:r>
              <a:rPr lang="en-US" dirty="0" smtClean="0"/>
              <a:t>. Very soon he drew the attention of his master by his talent and superb swordsmanship. He was offered with several responsible posts gradually. He was very faithful to his master Muhammad </a:t>
            </a:r>
            <a:r>
              <a:rPr lang="en-US" dirty="0" err="1" smtClean="0"/>
              <a:t>Ghori</a:t>
            </a:r>
            <a:r>
              <a:rPr lang="en-US" dirty="0" smtClean="0"/>
              <a:t> and was with him throughout his Indian campaigns.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Owing to his meritorious services, he was assigned with the charge of his Indian conquests after the second battle of </a:t>
            </a:r>
            <a:r>
              <a:rPr lang="en-US" dirty="0" err="1" smtClean="0"/>
              <a:t>Tarain</a:t>
            </a:r>
            <a:r>
              <a:rPr lang="en-US" dirty="0" smtClean="0"/>
              <a:t> in 1192 A.D. It was </a:t>
            </a:r>
            <a:r>
              <a:rPr lang="en-US" dirty="0" err="1" smtClean="0"/>
              <a:t>Qutb</a:t>
            </a:r>
            <a:r>
              <a:rPr lang="en-US" dirty="0" smtClean="0"/>
              <a:t>-</a:t>
            </a:r>
            <a:r>
              <a:rPr lang="en-US" dirty="0" err="1" smtClean="0"/>
              <a:t>ud</a:t>
            </a:r>
            <a:r>
              <a:rPr lang="en-US" dirty="0" smtClean="0"/>
              <a:t>-din who consolidated and extended his conquests in India. In 1206 A.D., </a:t>
            </a:r>
            <a:r>
              <a:rPr lang="en-US" dirty="0" err="1" smtClean="0"/>
              <a:t>Qutb</a:t>
            </a:r>
            <a:r>
              <a:rPr lang="en-US" dirty="0" smtClean="0"/>
              <a:t>-</a:t>
            </a:r>
            <a:r>
              <a:rPr lang="en-US" dirty="0" err="1" smtClean="0"/>
              <a:t>ud</a:t>
            </a:r>
            <a:r>
              <a:rPr lang="en-US" dirty="0" smtClean="0"/>
              <a:t>-din was formally invested with </a:t>
            </a:r>
            <a:r>
              <a:rPr lang="en-US" dirty="0" err="1" smtClean="0"/>
              <a:t>viceregal</a:t>
            </a:r>
            <a:r>
              <a:rPr lang="en-US" dirty="0" smtClean="0"/>
              <a:t> powers and promoted to the rank of </a:t>
            </a:r>
            <a:r>
              <a:rPr lang="en-US" dirty="0" err="1" smtClean="0"/>
              <a:t>Malik</a:t>
            </a:r>
            <a:r>
              <a:rPr lang="en-US" dirty="0" smtClean="0"/>
              <a:t> by Sultan Muhammad of </a:t>
            </a:r>
            <a:r>
              <a:rPr lang="en-US" dirty="0" err="1" smtClean="0"/>
              <a:t>Ghur</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After the death of Muhammad, the people of Lahore invited </a:t>
            </a:r>
            <a:r>
              <a:rPr lang="en-US" dirty="0" err="1" smtClean="0"/>
              <a:t>Qutb</a:t>
            </a:r>
            <a:r>
              <a:rPr lang="en-US" dirty="0" smtClean="0"/>
              <a:t>-</a:t>
            </a:r>
            <a:r>
              <a:rPr lang="en-US" dirty="0" err="1" smtClean="0"/>
              <a:t>ud</a:t>
            </a:r>
            <a:r>
              <a:rPr lang="en-US" dirty="0" smtClean="0"/>
              <a:t>-din to ascend the throne. The title of Sultan was conferred upon him later on by </a:t>
            </a:r>
            <a:r>
              <a:rPr lang="en-US" dirty="0" err="1" smtClean="0"/>
              <a:t>Ghiyas</a:t>
            </a:r>
            <a:r>
              <a:rPr lang="en-US" dirty="0" smtClean="0"/>
              <a:t>-</a:t>
            </a:r>
            <a:r>
              <a:rPr lang="en-US" dirty="0" err="1" smtClean="0"/>
              <a:t>ud</a:t>
            </a:r>
            <a:r>
              <a:rPr lang="en-US" dirty="0" smtClean="0"/>
              <a:t>-din, the Sultan of </a:t>
            </a:r>
            <a:r>
              <a:rPr lang="en-US" dirty="0" err="1" smtClean="0"/>
              <a:t>Ghur</a:t>
            </a:r>
            <a:r>
              <a:rPr lang="en-US" dirty="0" smtClean="0"/>
              <a:t>. Of course formal letter of manumission was not granted to him. Though he did not struck coins or read the </a:t>
            </a:r>
            <a:r>
              <a:rPr lang="en-US" dirty="0" err="1" smtClean="0"/>
              <a:t>khutba</a:t>
            </a:r>
            <a:r>
              <a:rPr lang="en-US" dirty="0" smtClean="0"/>
              <a:t> in his name but remained as the </a:t>
            </a:r>
            <a:r>
              <a:rPr lang="en-US" dirty="0" err="1" smtClean="0"/>
              <a:t>defacto</a:t>
            </a:r>
            <a:r>
              <a:rPr lang="en-US" dirty="0" smtClean="0"/>
              <a:t> Sultan of his master’s territories in India.</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b="1" dirty="0" err="1" smtClean="0"/>
              <a:t>Qutb</a:t>
            </a:r>
            <a:r>
              <a:rPr lang="en-US" b="1" dirty="0" smtClean="0"/>
              <a:t>-</a:t>
            </a:r>
            <a:r>
              <a:rPr lang="en-US" b="1" dirty="0" err="1" smtClean="0"/>
              <a:t>ud</a:t>
            </a:r>
            <a:r>
              <a:rPr lang="en-US" b="1" dirty="0" smtClean="0"/>
              <a:t>-din as a Sultan:</a:t>
            </a:r>
            <a:endParaRPr lang="en-US" dirty="0" smtClean="0"/>
          </a:p>
          <a:p>
            <a:pPr fontAlgn="base"/>
            <a:r>
              <a:rPr lang="en-US" dirty="0" err="1" smtClean="0"/>
              <a:t>Qutb</a:t>
            </a:r>
            <a:r>
              <a:rPr lang="en-US" dirty="0" smtClean="0"/>
              <a:t>-</a:t>
            </a:r>
            <a:r>
              <a:rPr lang="en-US" dirty="0" err="1" smtClean="0"/>
              <a:t>ud</a:t>
            </a:r>
            <a:r>
              <a:rPr lang="en-US" dirty="0" smtClean="0"/>
              <a:t>-din ascended the throne of Delhi in A.D. 1206 and became the first Turkish Sultan of Delhi. But, the throne of Delhi was not a bed of roses for him. He had to face many challenges from in and outside the country. He could not depend on the loyalty of all his Turkish officers who were jealous of him. The </a:t>
            </a:r>
            <a:r>
              <a:rPr lang="en-US" dirty="0" err="1" smtClean="0"/>
              <a:t>Rajput’s</a:t>
            </a:r>
            <a:r>
              <a:rPr lang="en-US" dirty="0" smtClean="0"/>
              <a:t>, on the other hand though vanquished in north India were eagerly waiting for a possible opportunity to strike.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Moreover, he had to face strongest opposition from </a:t>
            </a:r>
            <a:r>
              <a:rPr lang="en-US" dirty="0" err="1" smtClean="0"/>
              <a:t>Taj</a:t>
            </a:r>
            <a:r>
              <a:rPr lang="en-US" dirty="0" smtClean="0"/>
              <a:t>-</a:t>
            </a:r>
            <a:r>
              <a:rPr lang="en-US" dirty="0" err="1" smtClean="0"/>
              <a:t>ud</a:t>
            </a:r>
            <a:r>
              <a:rPr lang="en-US" dirty="0" smtClean="0"/>
              <a:t>-din </a:t>
            </a:r>
            <a:r>
              <a:rPr lang="en-US" dirty="0" err="1" smtClean="0"/>
              <a:t>Yeldoz</a:t>
            </a:r>
            <a:r>
              <a:rPr lang="en-US" dirty="0" smtClean="0"/>
              <a:t> and </a:t>
            </a:r>
            <a:r>
              <a:rPr lang="en-US" dirty="0" err="1" smtClean="0"/>
              <a:t>Nasir</a:t>
            </a:r>
            <a:r>
              <a:rPr lang="en-US" dirty="0" smtClean="0"/>
              <a:t>-</a:t>
            </a:r>
            <a:r>
              <a:rPr lang="en-US" dirty="0" err="1" smtClean="0"/>
              <a:t>ud</a:t>
            </a:r>
            <a:r>
              <a:rPr lang="en-US" dirty="0" smtClean="0"/>
              <a:t>-din </a:t>
            </a:r>
            <a:r>
              <a:rPr lang="en-US" dirty="0" err="1" smtClean="0"/>
              <a:t>Qubacha</a:t>
            </a:r>
            <a:r>
              <a:rPr lang="en-US" dirty="0" smtClean="0"/>
              <a:t>, the two more contenders for the throne of Delhi. </a:t>
            </a:r>
            <a:r>
              <a:rPr lang="en-US" dirty="0" err="1" smtClean="0"/>
              <a:t>Yeldoz</a:t>
            </a:r>
            <a:r>
              <a:rPr lang="en-US" dirty="0" smtClean="0"/>
              <a:t> was the ruler of </a:t>
            </a:r>
            <a:r>
              <a:rPr lang="en-US" dirty="0" err="1" smtClean="0"/>
              <a:t>Ghazni</a:t>
            </a:r>
            <a:r>
              <a:rPr lang="en-US" dirty="0" smtClean="0"/>
              <a:t> and </a:t>
            </a:r>
            <a:r>
              <a:rPr lang="en-US" dirty="0" err="1" smtClean="0"/>
              <a:t>Qubacha</a:t>
            </a:r>
            <a:r>
              <a:rPr lang="en-US" dirty="0" smtClean="0"/>
              <a:t> was of </a:t>
            </a:r>
            <a:r>
              <a:rPr lang="en-US" dirty="0" err="1" smtClean="0"/>
              <a:t>Uch</a:t>
            </a:r>
            <a:r>
              <a:rPr lang="en-US" dirty="0" smtClean="0"/>
              <a:t> and both had matrimonial relations with </a:t>
            </a:r>
            <a:r>
              <a:rPr lang="en-US" dirty="0" err="1" smtClean="0"/>
              <a:t>Qutb</a:t>
            </a:r>
            <a:r>
              <a:rPr lang="en-US" dirty="0" smtClean="0"/>
              <a:t>-</a:t>
            </a:r>
            <a:r>
              <a:rPr lang="en-US" dirty="0" err="1" smtClean="0"/>
              <a:t>ud</a:t>
            </a:r>
            <a:r>
              <a:rPr lang="en-US" dirty="0" smtClean="0"/>
              <a:t>-din. </a:t>
            </a:r>
            <a:r>
              <a:rPr lang="en-US" dirty="0" err="1" smtClean="0"/>
              <a:t>Yeldoz</a:t>
            </a:r>
            <a:r>
              <a:rPr lang="en-US" dirty="0" smtClean="0"/>
              <a:t> was his father-in-law and </a:t>
            </a:r>
            <a:r>
              <a:rPr lang="en-US" dirty="0" err="1" smtClean="0"/>
              <a:t>Qubacha</a:t>
            </a:r>
            <a:r>
              <a:rPr lang="en-US" dirty="0" smtClean="0"/>
              <a:t> was his brother-in-law as he had married one sister of </a:t>
            </a:r>
            <a:r>
              <a:rPr lang="en-US" dirty="0" err="1" smtClean="0"/>
              <a:t>Qutb</a:t>
            </a:r>
            <a:r>
              <a:rPr lang="en-US" dirty="0" smtClean="0"/>
              <a:t>-</a:t>
            </a:r>
            <a:r>
              <a:rPr lang="en-US" dirty="0" err="1" smtClean="0"/>
              <a:t>ud</a:t>
            </a:r>
            <a:r>
              <a:rPr lang="en-US" dirty="0" smtClean="0"/>
              <a:t>-din.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Besides, there were two more contenders also for the throne of Delhi. They were nobles like </a:t>
            </a:r>
            <a:r>
              <a:rPr lang="en-US" dirty="0" err="1" smtClean="0"/>
              <a:t>Baha</a:t>
            </a:r>
            <a:r>
              <a:rPr lang="en-US" dirty="0" smtClean="0"/>
              <a:t>-</a:t>
            </a:r>
            <a:r>
              <a:rPr lang="en-US" dirty="0" err="1" smtClean="0"/>
              <a:t>ud</a:t>
            </a:r>
            <a:r>
              <a:rPr lang="en-US" dirty="0" smtClean="0"/>
              <a:t>-din </a:t>
            </a:r>
            <a:r>
              <a:rPr lang="en-US" dirty="0" err="1" smtClean="0"/>
              <a:t>Tughril</a:t>
            </a:r>
            <a:r>
              <a:rPr lang="en-US" dirty="0" smtClean="0"/>
              <a:t> Khan and </a:t>
            </a:r>
            <a:r>
              <a:rPr lang="en-US" dirty="0" err="1" smtClean="0"/>
              <a:t>Bakhtiyar</a:t>
            </a:r>
            <a:r>
              <a:rPr lang="en-US" dirty="0" smtClean="0"/>
              <a:t> </a:t>
            </a:r>
            <a:r>
              <a:rPr lang="en-US" dirty="0" err="1" smtClean="0"/>
              <a:t>Khalji</a:t>
            </a:r>
            <a:r>
              <a:rPr lang="en-US" dirty="0" smtClean="0"/>
              <a:t> but to the good fortune of </a:t>
            </a:r>
            <a:r>
              <a:rPr lang="en-US" dirty="0" err="1" smtClean="0"/>
              <a:t>Qutb</a:t>
            </a:r>
            <a:r>
              <a:rPr lang="en-US" dirty="0" smtClean="0"/>
              <a:t>-</a:t>
            </a:r>
            <a:r>
              <a:rPr lang="en-US" dirty="0" err="1" smtClean="0"/>
              <a:t>ud</a:t>
            </a:r>
            <a:r>
              <a:rPr lang="en-US" dirty="0" smtClean="0"/>
              <a:t>-din they were dead by then. According to historians like Professor K.A. </a:t>
            </a:r>
            <a:r>
              <a:rPr lang="en-US" dirty="0" err="1" smtClean="0"/>
              <a:t>Nizami</a:t>
            </a:r>
            <a:r>
              <a:rPr lang="en-US" dirty="0" smtClean="0"/>
              <a:t>, this was due to the weak position of </a:t>
            </a:r>
            <a:r>
              <a:rPr lang="en-US" dirty="0" err="1" smtClean="0"/>
              <a:t>Qutb</a:t>
            </a:r>
            <a:r>
              <a:rPr lang="en-US" dirty="0" smtClean="0"/>
              <a:t>-</a:t>
            </a:r>
            <a:r>
              <a:rPr lang="en-US" dirty="0" err="1" smtClean="0"/>
              <a:t>ud</a:t>
            </a:r>
            <a:r>
              <a:rPr lang="en-US" dirty="0" smtClean="0"/>
              <a:t>-din over the throne of Delhi as Muhammad of </a:t>
            </a:r>
            <a:r>
              <a:rPr lang="en-US" dirty="0" err="1" smtClean="0"/>
              <a:t>Ghur</a:t>
            </a:r>
            <a:r>
              <a:rPr lang="en-US" dirty="0" smtClean="0"/>
              <a:t> did not decide anything about his succession in India before his death; therefore each of his governors and lieutenants was left free to decide his own course of action.</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1511</Words>
  <Application>Microsoft Office PowerPoint</Application>
  <PresentationFormat>On-screen Show (4:3)</PresentationFormat>
  <Paragraphs>30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History, Degree Part-2,Paper-3,Unit-1, Topic- Qutubuddin Aibak, Dr. Md. Shakil Akhtar,lect.03,dated:15/7/2020</vt:lpstr>
      <vt:lpstr>Life</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Part-2,Paper-3,Unit-1, Topic- Qutubuddin Aibak, Dr. Md. Shakil Akhtar,lect.03,dated:15/7/2020</dc:title>
  <dc:creator>Admin</dc:creator>
  <cp:lastModifiedBy>Admin</cp:lastModifiedBy>
  <cp:revision>3</cp:revision>
  <dcterms:created xsi:type="dcterms:W3CDTF">2006-08-16T00:00:00Z</dcterms:created>
  <dcterms:modified xsi:type="dcterms:W3CDTF">2020-07-15T02:51:45Z</dcterms:modified>
</cp:coreProperties>
</file>